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46" r:id="rId2"/>
    <p:sldId id="347" r:id="rId3"/>
    <p:sldId id="441" r:id="rId4"/>
    <p:sldId id="449" r:id="rId5"/>
    <p:sldId id="451" r:id="rId6"/>
    <p:sldId id="423" r:id="rId7"/>
    <p:sldId id="453" r:id="rId8"/>
    <p:sldId id="452" r:id="rId9"/>
    <p:sldId id="424" r:id="rId10"/>
    <p:sldId id="425" r:id="rId11"/>
    <p:sldId id="450" r:id="rId12"/>
    <p:sldId id="426" r:id="rId13"/>
    <p:sldId id="427" r:id="rId14"/>
    <p:sldId id="428" r:id="rId15"/>
    <p:sldId id="429" r:id="rId16"/>
    <p:sldId id="430" r:id="rId17"/>
    <p:sldId id="431" r:id="rId18"/>
    <p:sldId id="432" r:id="rId19"/>
    <p:sldId id="433" r:id="rId20"/>
    <p:sldId id="434" r:id="rId21"/>
    <p:sldId id="448" r:id="rId22"/>
    <p:sldId id="435" r:id="rId23"/>
    <p:sldId id="436" r:id="rId24"/>
    <p:sldId id="437" r:id="rId25"/>
    <p:sldId id="438" r:id="rId26"/>
    <p:sldId id="439" r:id="rId27"/>
    <p:sldId id="440" r:id="rId28"/>
    <p:sldId id="444" r:id="rId29"/>
    <p:sldId id="454" r:id="rId30"/>
    <p:sldId id="445" r:id="rId31"/>
    <p:sldId id="455" r:id="rId32"/>
    <p:sldId id="456" r:id="rId33"/>
    <p:sldId id="462" r:id="rId34"/>
    <p:sldId id="457" r:id="rId35"/>
    <p:sldId id="458" r:id="rId36"/>
    <p:sldId id="459" r:id="rId37"/>
    <p:sldId id="460" r:id="rId38"/>
    <p:sldId id="461" r:id="rId39"/>
    <p:sldId id="447" r:id="rId40"/>
    <p:sldId id="42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88" autoAdjust="0"/>
    <p:restoredTop sz="94648"/>
  </p:normalViewPr>
  <p:slideViewPr>
    <p:cSldViewPr snapToGrid="0" snapToObjects="1">
      <p:cViewPr varScale="1">
        <p:scale>
          <a:sx n="132" d="100"/>
          <a:sy n="132" d="100"/>
        </p:scale>
        <p:origin x="1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06-Apr-18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176DD-7121-4DCA-A03E-FE630FE84A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54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06-Apr-18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06-Apr-18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06-Apr-18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06-Apr-18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TK2100: </a:t>
            </a:r>
            <a:r>
              <a:rPr lang="en-US" dirty="0" err="1" smtClean="0"/>
              <a:t>Informasjonssikkerhet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Lesson 09: HTTPS </a:t>
            </a:r>
            <a:r>
              <a:rPr lang="en-US" dirty="0"/>
              <a:t>and </a:t>
            </a:r>
            <a:r>
              <a:rPr lang="en-US" dirty="0" smtClean="0"/>
              <a:t>Sessions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89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</a:t>
            </a:r>
            <a:r>
              <a:rPr lang="en-US" dirty="0"/>
              <a:t>C</a:t>
            </a:r>
            <a:r>
              <a:rPr lang="en-US" dirty="0" smtClean="0"/>
              <a:t>ertification </a:t>
            </a:r>
            <a:r>
              <a:rPr lang="en-US" dirty="0"/>
              <a:t>F</a:t>
            </a:r>
            <a:r>
              <a:rPr lang="en-US" dirty="0" smtClean="0"/>
              <a:t>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987" y="1825625"/>
            <a:ext cx="11887200" cy="467104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2 main possibilities</a:t>
            </a:r>
          </a:p>
          <a:p>
            <a:r>
              <a:rPr lang="en-US" dirty="0" smtClean="0"/>
              <a:t>1) Expired certificate: developers have not renewed their certificates with the CA </a:t>
            </a:r>
          </a:p>
          <a:p>
            <a:r>
              <a:rPr lang="en-US" dirty="0" smtClean="0"/>
              <a:t>2) Man-in-the-middle attack</a:t>
            </a:r>
          </a:p>
          <a:p>
            <a:pPr lvl="1"/>
            <a:r>
              <a:rPr lang="en-US" dirty="0" smtClean="0"/>
              <a:t>Trying to pretend to be the web app you want to connect to, so can steal your login/password, </a:t>
            </a:r>
            <a:r>
              <a:rPr lang="en-US" dirty="0" err="1" smtClean="0"/>
              <a:t>eg</a:t>
            </a:r>
            <a:r>
              <a:rPr lang="en-US" dirty="0" smtClean="0"/>
              <a:t> by serving a fake login page that is equal to the original one</a:t>
            </a:r>
          </a:p>
          <a:p>
            <a:pPr lvl="1"/>
            <a:r>
              <a:rPr lang="en-US" dirty="0" smtClean="0"/>
              <a:t>Easy way to do such attack? Use a router, have an open </a:t>
            </a:r>
            <a:r>
              <a:rPr lang="en-US" dirty="0" err="1" smtClean="0"/>
              <a:t>WiFi</a:t>
            </a:r>
            <a:r>
              <a:rPr lang="en-US" dirty="0" smtClean="0"/>
              <a:t> called “Free </a:t>
            </a:r>
            <a:r>
              <a:rPr lang="en-US" dirty="0" err="1" smtClean="0"/>
              <a:t>WiFi</a:t>
            </a:r>
            <a:r>
              <a:rPr lang="en-US" dirty="0" smtClean="0"/>
              <a:t>”, go close to a bar/restaurant, and wait for people to connect to it, give them fake pages with fake certificates, and wait for those people to click “Proceed” when browser complains about certificate is invalid  </a:t>
            </a:r>
          </a:p>
          <a:p>
            <a:pPr lvl="1"/>
            <a:r>
              <a:rPr lang="en-US" b="1" dirty="0" smtClean="0"/>
              <a:t>NEVER PRESS “PROCEED” WITH INVALID CERTIFICATE ON UNTRUSTED NETWORK!!! </a:t>
            </a:r>
            <a:r>
              <a:rPr lang="en-US" dirty="0" smtClean="0"/>
              <a:t>And if you really have to, do not provide any sensitive information, </a:t>
            </a:r>
            <a:r>
              <a:rPr lang="en-US" dirty="0" err="1" smtClean="0"/>
              <a:t>eg</a:t>
            </a:r>
            <a:r>
              <a:rPr lang="en-US" dirty="0" smtClean="0"/>
              <a:t> passwords, although it would be still a problem with cookies…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23834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732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Authentication/Authorization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373" y="1825625"/>
            <a:ext cx="11776105" cy="4874278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Authentication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do I know who a user X is? 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ow to distinguish X from a different user Y?</a:t>
            </a:r>
          </a:p>
          <a:p>
            <a:r>
              <a:rPr lang="en-US" b="1" dirty="0" smtClean="0"/>
              <a:t>Authorization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once I know that the current user is X, what is X allowed to do?</a:t>
            </a:r>
          </a:p>
          <a:p>
            <a:pPr lvl="1"/>
            <a:r>
              <a:rPr lang="en-US" dirty="0" smtClean="0"/>
              <a:t>can s/he delete data?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an s/he see data of other users?</a:t>
            </a:r>
          </a:p>
          <a:p>
            <a:pPr lvl="1"/>
            <a:r>
              <a:rPr lang="en-US" dirty="0" smtClean="0"/>
              <a:t>etc. </a:t>
            </a:r>
          </a:p>
          <a:p>
            <a:r>
              <a:rPr lang="en-US" dirty="0" smtClean="0"/>
              <a:t>Of course, they only make sense with encryption (</a:t>
            </a:r>
            <a:r>
              <a:rPr lang="en-US" dirty="0" err="1" smtClean="0"/>
              <a:t>eg</a:t>
            </a:r>
            <a:r>
              <a:rPr lang="en-US" dirty="0" smtClean="0"/>
              <a:t> HTTPS), so no one can decode and tamper with the messages…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698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400" y="365125"/>
            <a:ext cx="11901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Authentication/Authorization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400" y="1825625"/>
            <a:ext cx="10943400" cy="466157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If not authenticated, server can:</a:t>
            </a:r>
          </a:p>
          <a:p>
            <a:pPr lvl="1"/>
            <a:r>
              <a:rPr lang="en-US" sz="3200" dirty="0"/>
              <a:t>r</a:t>
            </a:r>
            <a:r>
              <a:rPr lang="en-US" sz="3200" dirty="0" smtClean="0"/>
              <a:t>edirect to login page, HTTP status code 3xx</a:t>
            </a:r>
          </a:p>
          <a:p>
            <a:pPr lvl="1"/>
            <a:r>
              <a:rPr lang="en-US" sz="3200" dirty="0" smtClean="0"/>
              <a:t>error page, </a:t>
            </a:r>
            <a:r>
              <a:rPr lang="en-US" sz="3200" dirty="0"/>
              <a:t>HTTP status </a:t>
            </a:r>
            <a:r>
              <a:rPr lang="en-US" sz="3200" dirty="0" smtClean="0"/>
              <a:t>401 </a:t>
            </a:r>
            <a:r>
              <a:rPr lang="en-US" sz="3200" i="1" dirty="0" smtClean="0"/>
              <a:t>Unauthorized</a:t>
            </a:r>
          </a:p>
          <a:p>
            <a:r>
              <a:rPr lang="en-US" sz="4000" dirty="0" smtClean="0"/>
              <a:t>If authenticated but not authorized</a:t>
            </a:r>
          </a:p>
          <a:p>
            <a:pPr lvl="1"/>
            <a:r>
              <a:rPr lang="en-US" sz="3200" dirty="0" err="1" smtClean="0"/>
              <a:t>eg</a:t>
            </a:r>
            <a:r>
              <a:rPr lang="en-US" sz="3200" dirty="0" smtClean="0"/>
              <a:t> user X tries to access data of Y</a:t>
            </a:r>
          </a:p>
          <a:p>
            <a:pPr lvl="1"/>
            <a:r>
              <a:rPr lang="en-US" sz="3200" dirty="0" smtClean="0"/>
              <a:t>3xx redirection</a:t>
            </a:r>
          </a:p>
          <a:p>
            <a:pPr lvl="1"/>
            <a:r>
              <a:rPr lang="en-US" sz="3200" dirty="0"/>
              <a:t>HTTP status </a:t>
            </a:r>
            <a:r>
              <a:rPr lang="en-US" sz="3200" dirty="0" smtClean="0"/>
              <a:t>403 </a:t>
            </a:r>
            <a:r>
              <a:rPr lang="en-US" sz="3200" i="1" dirty="0"/>
              <a:t>Forbidden</a:t>
            </a:r>
            <a:endParaRPr lang="en-US" sz="3200" i="1" dirty="0" smtClean="0"/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40660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Blacklisting vs Whitelisting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00" y="1825624"/>
            <a:ext cx="11887200" cy="48559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Authorization is done on the server, and will depend on the language/framework</a:t>
            </a:r>
          </a:p>
          <a:p>
            <a:pPr lvl="1"/>
            <a:r>
              <a:rPr lang="en-US" dirty="0" smtClean="0"/>
              <a:t>JEE, Spring, PHP, </a:t>
            </a:r>
            <a:r>
              <a:rPr lang="en-US" dirty="0" err="1" smtClean="0"/>
              <a:t>.Net</a:t>
            </a:r>
            <a:r>
              <a:rPr lang="en-US" dirty="0" smtClean="0"/>
              <a:t>, </a:t>
            </a:r>
            <a:r>
              <a:rPr lang="en-US" dirty="0" err="1" smtClean="0"/>
              <a:t>NodeJS</a:t>
            </a:r>
            <a:r>
              <a:rPr lang="en-US" dirty="0" smtClean="0"/>
              <a:t>, etc.</a:t>
            </a:r>
          </a:p>
          <a:p>
            <a:pPr lvl="1"/>
            <a:r>
              <a:rPr lang="en-US" dirty="0" smtClean="0"/>
              <a:t>user will just get either a 3xx or 403 response</a:t>
            </a:r>
          </a:p>
          <a:p>
            <a:r>
              <a:rPr lang="en-US" i="1" dirty="0" smtClean="0"/>
              <a:t>Blacklisting</a:t>
            </a:r>
            <a:r>
              <a:rPr lang="en-US" dirty="0" smtClean="0"/>
              <a:t>: everything is allowed by default. What is not allowed for a given user/group has to be explicitly stated</a:t>
            </a:r>
          </a:p>
          <a:p>
            <a:pPr lvl="1"/>
            <a:r>
              <a:rPr lang="en-US" dirty="0" smtClean="0"/>
              <a:t>Usually not a good idea, as easy to forget to blacklist some critical operation</a:t>
            </a:r>
          </a:p>
          <a:p>
            <a:r>
              <a:rPr lang="en-US" i="1" dirty="0" smtClean="0"/>
              <a:t>Whitelisting</a:t>
            </a:r>
            <a:r>
              <a:rPr lang="en-US" dirty="0" smtClean="0"/>
              <a:t>: nothing is allowed by default. What is allowed has to be explicitly stated</a:t>
            </a:r>
          </a:p>
          <a:p>
            <a:pPr lvl="1"/>
            <a:r>
              <a:rPr lang="en-US" dirty="0" smtClean="0"/>
              <a:t>“forgetting to allow something” (reduced functionality) is much, much better than “forgetting to forbid something” (security problem)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27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Authentication: first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872" y="1825625"/>
            <a:ext cx="11857220" cy="415545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Server does not know who the user is</a:t>
            </a:r>
          </a:p>
          <a:p>
            <a:r>
              <a:rPr lang="en-US" dirty="0" smtClean="0"/>
              <a:t>Server only sees incoming HTTP/S messages</a:t>
            </a:r>
          </a:p>
          <a:p>
            <a:pPr lvl="1"/>
            <a:r>
              <a:rPr lang="en-US" dirty="0" smtClean="0"/>
              <a:t>not necessarily from a browser… user can do direct TCP connections from scripts </a:t>
            </a:r>
          </a:p>
          <a:p>
            <a:r>
              <a:rPr lang="en-US" dirty="0" smtClean="0"/>
              <a:t>HTTP/S is stateless</a:t>
            </a:r>
          </a:p>
          <a:p>
            <a:r>
              <a:rPr lang="en-US" dirty="0" smtClean="0"/>
              <a:t>Need a way to tell that sequence of HTTP/S calls come from same user</a:t>
            </a:r>
          </a:p>
          <a:p>
            <a:r>
              <a:rPr lang="en-US" dirty="0" smtClean="0"/>
              <a:t>User has to send information of who s/he is at EACH HTTP/S call </a:t>
            </a:r>
          </a:p>
          <a:p>
            <a:r>
              <a:rPr lang="en-US" dirty="0" smtClean="0"/>
              <a:t>But users can </a:t>
            </a:r>
            <a:r>
              <a:rPr lang="en-US" b="1" dirty="0" smtClean="0"/>
              <a:t>lie</a:t>
            </a:r>
            <a:r>
              <a:rPr lang="en-US" dirty="0" smtClean="0"/>
              <a:t>… (</a:t>
            </a:r>
            <a:r>
              <a:rPr lang="en-US" dirty="0" err="1" smtClean="0"/>
              <a:t>eg</a:t>
            </a:r>
            <a:r>
              <a:rPr lang="en-US" dirty="0" smtClean="0"/>
              <a:t>, hackers)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16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Ids and Passwords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07" y="1825625"/>
            <a:ext cx="11666851" cy="4351338"/>
          </a:xfrm>
        </p:spPr>
        <p:txBody>
          <a:bodyPr/>
          <a:lstStyle/>
          <a:p>
            <a:r>
              <a:rPr lang="en-US" dirty="0" smtClean="0"/>
              <a:t>A user will be registered with a </a:t>
            </a:r>
            <a:r>
              <a:rPr lang="en-US" i="1" dirty="0" smtClean="0"/>
              <a:t>unique</a:t>
            </a:r>
            <a:r>
              <a:rPr lang="en-US" dirty="0" smtClean="0"/>
              <a:t> id</a:t>
            </a:r>
          </a:p>
          <a:p>
            <a:r>
              <a:rPr lang="en-US" dirty="0" smtClean="0"/>
              <a:t>Need also secret password to login </a:t>
            </a:r>
          </a:p>
          <a:p>
            <a:pPr lvl="1"/>
            <a:r>
              <a:rPr lang="en-US" dirty="0" smtClean="0"/>
              <a:t>Otherwise anyone could login with the ids of other users…</a:t>
            </a:r>
          </a:p>
          <a:p>
            <a:r>
              <a:rPr lang="en-US" dirty="0" smtClean="0"/>
              <a:t>HTTP/S does not prevent attempts to login to accounts of other users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479" y="4231694"/>
            <a:ext cx="4232379" cy="249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53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63" y="365125"/>
            <a:ext cx="118872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implement a login mechanism?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579" y="2204244"/>
            <a:ext cx="11632367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When talking about security and what to implement on the server, think about HTTP/S messages, </a:t>
            </a:r>
            <a:r>
              <a:rPr lang="en-US" i="1" dirty="0" smtClean="0"/>
              <a:t>not necessarily coming from browsers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Could have endpoint to get </a:t>
            </a:r>
            <a:r>
              <a:rPr lang="en-US" i="1" dirty="0" smtClean="0"/>
              <a:t>token </a:t>
            </a:r>
            <a:r>
              <a:rPr lang="en-US" dirty="0" smtClean="0"/>
              <a:t>from server given </a:t>
            </a:r>
            <a:r>
              <a:rPr lang="en-US" dirty="0" err="1" smtClean="0"/>
              <a:t>userId</a:t>
            </a:r>
            <a:r>
              <a:rPr lang="en-US" dirty="0" smtClean="0"/>
              <a:t>/password</a:t>
            </a:r>
          </a:p>
          <a:p>
            <a:pPr lvl="1"/>
            <a:r>
              <a:rPr lang="en-US" dirty="0" smtClean="0"/>
              <a:t>Use such token on each following request as parameter</a:t>
            </a:r>
          </a:p>
          <a:p>
            <a:r>
              <a:rPr lang="en-US" dirty="0" smtClean="0"/>
              <a:t>GET /</a:t>
            </a:r>
            <a:r>
              <a:rPr lang="en-US" dirty="0" err="1" smtClean="0"/>
              <a:t>login?</a:t>
            </a:r>
            <a:r>
              <a:rPr lang="en-US" b="1" dirty="0" err="1" smtClean="0"/>
              <a:t>userId</a:t>
            </a:r>
            <a:r>
              <a:rPr lang="en-US" b="1" dirty="0" smtClean="0"/>
              <a:t>=</a:t>
            </a:r>
            <a:r>
              <a:rPr lang="en-US" b="1" dirty="0" err="1" smtClean="0"/>
              <a:t>x</a:t>
            </a:r>
            <a:r>
              <a:rPr lang="en-US" dirty="0" err="1" smtClean="0"/>
              <a:t>&amp;</a:t>
            </a:r>
            <a:r>
              <a:rPr lang="en-US" b="1" dirty="0" err="1" smtClean="0"/>
              <a:t>password</a:t>
            </a:r>
            <a:r>
              <a:rPr lang="en-US" b="1" dirty="0" smtClean="0"/>
              <a:t>=y</a:t>
            </a:r>
          </a:p>
          <a:p>
            <a:pPr lvl="1"/>
            <a:r>
              <a:rPr lang="en-US" dirty="0" err="1" smtClean="0"/>
              <a:t>userId</a:t>
            </a:r>
            <a:r>
              <a:rPr lang="en-US" dirty="0" smtClean="0"/>
              <a:t>/password as URL parameters to the /login endpoint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et back new token Z associated to this user, as HTTP/S response body, no HTML page</a:t>
            </a:r>
          </a:p>
          <a:p>
            <a:r>
              <a:rPr lang="en-US" dirty="0" smtClean="0"/>
              <a:t>GET /</a:t>
            </a:r>
            <a:r>
              <a:rPr lang="en-US" dirty="0" err="1" smtClean="0"/>
              <a:t>somePageIWantToBrowse</a:t>
            </a:r>
            <a:r>
              <a:rPr lang="en-US" b="1" dirty="0" err="1" smtClean="0"/>
              <a:t>?token</a:t>
            </a:r>
            <a:r>
              <a:rPr lang="en-US" b="1" dirty="0" smtClean="0"/>
              <a:t>=z</a:t>
            </a:r>
          </a:p>
          <a:p>
            <a:pPr lvl="1"/>
            <a:r>
              <a:rPr lang="en-US" dirty="0" smtClean="0"/>
              <a:t>pass “token=z” parameter to each HTTP/S 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745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Awful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319" y="1825624"/>
            <a:ext cx="11680031" cy="468233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That solution would work, but…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/</a:t>
            </a:r>
            <a:r>
              <a:rPr lang="en-US" i="1" dirty="0" err="1" smtClean="0"/>
              <a:t>login?userId</a:t>
            </a:r>
            <a:r>
              <a:rPr lang="en-US" i="1" dirty="0" smtClean="0"/>
              <a:t>=</a:t>
            </a:r>
            <a:r>
              <a:rPr lang="en-US" i="1" dirty="0" err="1" smtClean="0"/>
              <a:t>x&amp;password</a:t>
            </a:r>
            <a:r>
              <a:rPr lang="en-US" i="1" dirty="0" smtClean="0"/>
              <a:t>=y</a:t>
            </a:r>
            <a:r>
              <a:rPr lang="en-US" dirty="0" smtClean="0"/>
              <a:t>” would be </a:t>
            </a:r>
            <a:r>
              <a:rPr lang="en-US" i="1" dirty="0" smtClean="0"/>
              <a:t>cached</a:t>
            </a:r>
            <a:r>
              <a:rPr lang="en-US" dirty="0" smtClean="0"/>
              <a:t> in your browser history, even after you logout</a:t>
            </a:r>
          </a:p>
          <a:p>
            <a:r>
              <a:rPr lang="en-US" dirty="0" smtClean="0"/>
              <a:t>How to handle the adding of “</a:t>
            </a:r>
            <a:r>
              <a:rPr lang="en-US" i="1" dirty="0" smtClean="0"/>
              <a:t>?token=z</a:t>
            </a:r>
            <a:r>
              <a:rPr lang="en-US" dirty="0" smtClean="0"/>
              <a:t>” to all your </a:t>
            </a:r>
            <a:r>
              <a:rPr lang="en-US" i="1" dirty="0" smtClean="0"/>
              <a:t>&lt;a&gt; </a:t>
            </a:r>
            <a:r>
              <a:rPr lang="en-US" dirty="0" smtClean="0"/>
              <a:t>tags in the HTML pages?</a:t>
            </a:r>
          </a:p>
          <a:p>
            <a:pPr lvl="1"/>
            <a:r>
              <a:rPr lang="en-US" dirty="0" smtClean="0"/>
              <a:t>doable, but quite cumbersome</a:t>
            </a:r>
          </a:p>
          <a:p>
            <a:r>
              <a:rPr lang="en-US" dirty="0" smtClean="0"/>
              <a:t>How to handle browser bookmarks?</a:t>
            </a:r>
          </a:p>
          <a:p>
            <a:pPr lvl="1"/>
            <a:r>
              <a:rPr lang="en-US" dirty="0" smtClean="0"/>
              <a:t>tokens would be there, and made the links useless once they expire, </a:t>
            </a:r>
            <a:r>
              <a:rPr lang="en-US" dirty="0" err="1" smtClean="0"/>
              <a:t>eg</a:t>
            </a:r>
            <a:r>
              <a:rPr lang="en-US" dirty="0" smtClean="0"/>
              <a:t> after a logout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75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and Cookies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169" y="1825625"/>
            <a:ext cx="11612575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User ids and passwords should </a:t>
            </a:r>
            <a:r>
              <a:rPr lang="en-US" i="1" dirty="0" smtClean="0"/>
              <a:t>never</a:t>
            </a:r>
            <a:r>
              <a:rPr lang="en-US" dirty="0" smtClean="0"/>
              <a:t> be sent with a GET</a:t>
            </a:r>
          </a:p>
          <a:p>
            <a:pPr lvl="1"/>
            <a:r>
              <a:rPr lang="en-US" dirty="0" smtClean="0"/>
              <a:t>GET specs do not allow body in the requests</a:t>
            </a:r>
          </a:p>
          <a:p>
            <a:r>
              <a:rPr lang="en-US" dirty="0" smtClean="0"/>
              <a:t>Should be in HTTP body of a POST</a:t>
            </a:r>
          </a:p>
          <a:p>
            <a:pPr lvl="1"/>
            <a:r>
              <a:rPr lang="en-US" dirty="0" smtClean="0"/>
              <a:t>This is typical case in HTML forms</a:t>
            </a:r>
          </a:p>
          <a:p>
            <a:r>
              <a:rPr lang="en-US" dirty="0" smtClean="0"/>
              <a:t>Authentication “tokens” should not be in URLs, but in the HTTP Headers</a:t>
            </a:r>
          </a:p>
          <a:p>
            <a:r>
              <a:rPr lang="en-US" b="1" dirty="0" smtClean="0"/>
              <a:t>Cookie</a:t>
            </a:r>
            <a:r>
              <a:rPr lang="en-US" dirty="0" smtClean="0"/>
              <a:t>: special header that will be used to identify the user</a:t>
            </a:r>
          </a:p>
          <a:p>
            <a:r>
              <a:rPr lang="en-US" dirty="0" smtClean="0"/>
              <a:t>The user does not choose the cookie, it is the server that assigns them</a:t>
            </a:r>
          </a:p>
          <a:p>
            <a:r>
              <a:rPr lang="en-US" dirty="0" smtClean="0"/>
              <a:t>Recall: user can craft its own HTTP messages, so server needs to know if cookie values are valid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5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8" y="1825625"/>
            <a:ext cx="11598510" cy="4351338"/>
          </a:xfrm>
        </p:spPr>
        <p:txBody>
          <a:bodyPr/>
          <a:lstStyle/>
          <a:p>
            <a:r>
              <a:rPr lang="en-US" dirty="0" smtClean="0"/>
              <a:t>Understand the bases of HTTPS, and why it should always be used instead of HTTP</a:t>
            </a:r>
          </a:p>
          <a:p>
            <a:r>
              <a:rPr lang="en-US" dirty="0" smtClean="0"/>
              <a:t>Understand the bases of HTTP Cookies and handling of sessions in HTTP/S</a:t>
            </a:r>
          </a:p>
          <a:p>
            <a:r>
              <a:rPr lang="en-US" dirty="0" smtClean="0"/>
              <a:t>Learn how to carry out cross-site request attacks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0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with Cookies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600" y="1825624"/>
            <a:ext cx="11577600" cy="476237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Browser:  POST /login</a:t>
            </a:r>
          </a:p>
          <a:p>
            <a:pPr lvl="1"/>
            <a:r>
              <a:rPr lang="en-US" dirty="0" smtClean="0"/>
              <a:t>Username X and password as HTTP body</a:t>
            </a:r>
          </a:p>
          <a:p>
            <a:r>
              <a:rPr lang="en-US" dirty="0" smtClean="0"/>
              <a:t>Server: if login is successful, respond to the POST with a “</a:t>
            </a:r>
            <a:r>
              <a:rPr lang="en-US" i="1" dirty="0" smtClean="0"/>
              <a:t>Set-Cookie</a:t>
            </a:r>
            <a:r>
              <a:rPr lang="en-US" dirty="0" smtClean="0"/>
              <a:t>” header, with some </a:t>
            </a:r>
            <a:r>
              <a:rPr lang="en-US" i="1" dirty="0" smtClean="0"/>
              <a:t>unique </a:t>
            </a:r>
            <a:r>
              <a:rPr lang="en-US" dirty="0" smtClean="0"/>
              <a:t>and </a:t>
            </a:r>
            <a:r>
              <a:rPr lang="en-US" i="1" dirty="0" smtClean="0"/>
              <a:t>non-predictable</a:t>
            </a:r>
            <a:r>
              <a:rPr lang="en-US" dirty="0" smtClean="0"/>
              <a:t> </a:t>
            </a:r>
            <a:r>
              <a:rPr lang="en-US" dirty="0" smtClean="0"/>
              <a:t>identifier Y</a:t>
            </a:r>
          </a:p>
          <a:p>
            <a:pPr lvl="1"/>
            <a:r>
              <a:rPr lang="en-US" dirty="0" smtClean="0"/>
              <a:t>Server needs to remember that cookie Y is associated with user X</a:t>
            </a:r>
          </a:p>
          <a:p>
            <a:pPr lvl="1"/>
            <a:r>
              <a:rPr lang="en-US" i="1" dirty="0" smtClean="0"/>
              <a:t>Set-Cookie: &lt;cookie-name&gt;=&lt;cookie-value&gt;</a:t>
            </a:r>
          </a:p>
          <a:p>
            <a:r>
              <a:rPr lang="en-US" dirty="0" smtClean="0"/>
              <a:t>Browser: from now on, each following HTTP request will have “</a:t>
            </a:r>
            <a:r>
              <a:rPr lang="en-US" i="1" dirty="0" smtClean="0"/>
              <a:t>Cookie:</a:t>
            </a:r>
            <a:r>
              <a:rPr lang="en-US" dirty="0" smtClean="0"/>
              <a:t> Y” in the headers</a:t>
            </a:r>
          </a:p>
          <a:p>
            <a:r>
              <a:rPr lang="en-US" dirty="0" smtClean="0"/>
              <a:t>Logout: remove association between cookie Y and user X on server. </a:t>
            </a:r>
            <a:endParaRPr lang="en-US" dirty="0"/>
          </a:p>
          <a:p>
            <a:r>
              <a:rPr lang="en-US" dirty="0" smtClean="0"/>
              <a:t>Server: HTTP request with no cookie </a:t>
            </a:r>
            <a:r>
              <a:rPr lang="en-US" dirty="0" smtClean="0"/>
              <a:t>or </a:t>
            </a:r>
            <a:r>
              <a:rPr lang="en-US" dirty="0" smtClean="0"/>
              <a:t>invalid/expired cookie, do 3xx redirect to login page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909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04" y="234195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Image result for ser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1208" y="216093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2992571" y="1901737"/>
            <a:ext cx="5621589" cy="0"/>
          </a:xfrm>
          <a:prstGeom prst="line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683" y="1328900"/>
            <a:ext cx="2050992" cy="12067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33614" y="1395683"/>
            <a:ext cx="219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GET  /login.html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992571" y="3224911"/>
            <a:ext cx="5621589" cy="0"/>
          </a:xfrm>
          <a:prstGeom prst="line">
            <a:avLst/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33615" y="2388322"/>
            <a:ext cx="3975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POST  /login.html</a:t>
            </a:r>
          </a:p>
          <a:p>
            <a:r>
              <a:rPr lang="en-US" sz="2400" dirty="0" smtClean="0"/>
              <a:t>username=</a:t>
            </a:r>
            <a:r>
              <a:rPr lang="en-US" sz="2400" dirty="0" err="1" smtClean="0"/>
              <a:t>foo&amp;password</a:t>
            </a:r>
            <a:r>
              <a:rPr lang="en-US" sz="2400" dirty="0" smtClean="0"/>
              <a:t>=bar</a:t>
            </a:r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992571" y="4958283"/>
            <a:ext cx="5621589" cy="0"/>
          </a:xfrm>
          <a:prstGeom prst="line">
            <a:avLst/>
          </a:prstGeom>
          <a:ln w="635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33614" y="3679932"/>
            <a:ext cx="28454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HTTP/1.1 302</a:t>
            </a:r>
          </a:p>
          <a:p>
            <a:r>
              <a:rPr lang="en-US" sz="2400" i="1" dirty="0" smtClean="0"/>
              <a:t>Set-cookie</a:t>
            </a:r>
            <a:r>
              <a:rPr lang="en-US" sz="2400" dirty="0" smtClean="0"/>
              <a:t>: </a:t>
            </a:r>
            <a:r>
              <a:rPr lang="en-US" sz="2400" b="1" dirty="0" smtClean="0"/>
              <a:t>123456</a:t>
            </a:r>
          </a:p>
          <a:p>
            <a:r>
              <a:rPr lang="en-US" sz="2400" dirty="0" smtClean="0"/>
              <a:t>Location: /index.html</a:t>
            </a:r>
            <a:endParaRPr lang="en-US" sz="24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033876" y="6522164"/>
            <a:ext cx="5621589" cy="0"/>
          </a:xfrm>
          <a:prstGeom prst="line">
            <a:avLst/>
          </a:prstGeom>
          <a:ln w="635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33615" y="5720090"/>
            <a:ext cx="2267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GET  /index.html</a:t>
            </a:r>
          </a:p>
          <a:p>
            <a:r>
              <a:rPr lang="en-US" sz="2400" i="1" dirty="0" smtClean="0"/>
              <a:t>Cookie</a:t>
            </a:r>
            <a:r>
              <a:rPr lang="en-US" sz="2400" dirty="0" smtClean="0"/>
              <a:t>: </a:t>
            </a:r>
            <a:r>
              <a:rPr lang="en-US" sz="2400" b="1" dirty="0" smtClean="0"/>
              <a:t>123456</a:t>
            </a:r>
            <a:endParaRPr lang="en-US" sz="2400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1109605" y="1475099"/>
            <a:ext cx="1747171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Request Login page</a:t>
            </a:r>
            <a:endParaRPr lang="en-US" sz="2400" dirty="0"/>
          </a:p>
        </p:txBody>
      </p:sp>
      <p:sp>
        <p:nvSpPr>
          <p:cNvPr id="19" name="Rounded Rectangle 18"/>
          <p:cNvSpPr/>
          <p:nvPr/>
        </p:nvSpPr>
        <p:spPr>
          <a:xfrm>
            <a:off x="484546" y="2648839"/>
            <a:ext cx="2372230" cy="124507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Send credentials by submitting the form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59820" y="4443813"/>
            <a:ext cx="2854295" cy="228172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Automatically follow the 302 redirection, and add cookie header in all following requests</a:t>
            </a:r>
            <a:endParaRPr lang="en-US" sz="2400" dirty="0"/>
          </a:p>
        </p:txBody>
      </p:sp>
      <p:sp>
        <p:nvSpPr>
          <p:cNvPr id="21" name="Rounded Rectangle 20"/>
          <p:cNvSpPr/>
          <p:nvPr/>
        </p:nvSpPr>
        <p:spPr>
          <a:xfrm>
            <a:off x="8854435" y="3008919"/>
            <a:ext cx="2854295" cy="228172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Validate the credentials. If correct, create a session, identified by a cookie 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458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 and 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000" y="1825624"/>
            <a:ext cx="11606400" cy="47119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Servers would usually send a “</a:t>
            </a:r>
            <a:r>
              <a:rPr lang="en-US" i="1" dirty="0" smtClean="0"/>
              <a:t>Set-Cookie</a:t>
            </a:r>
            <a:r>
              <a:rPr lang="en-US" dirty="0" smtClean="0"/>
              <a:t>” regardless of login</a:t>
            </a:r>
          </a:p>
          <a:p>
            <a:pPr lvl="1"/>
            <a:r>
              <a:rPr lang="en-US" dirty="0" smtClean="0"/>
              <a:t>want to know if requests are coming from same </a:t>
            </a:r>
            <a:r>
              <a:rPr lang="en-US" dirty="0" smtClean="0"/>
              <a:t>user, </a:t>
            </a:r>
            <a:r>
              <a:rPr lang="en-US" dirty="0" smtClean="0"/>
              <a:t>regardless if s/he is registered/authenticated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e</a:t>
            </a:r>
            <a:r>
              <a:rPr lang="en-US" dirty="0" smtClean="0"/>
              <a:t> cookies used to define “sessions”</a:t>
            </a:r>
          </a:p>
          <a:p>
            <a:r>
              <a:rPr lang="en-US" dirty="0" smtClean="0"/>
              <a:t>After login could create a new session (</a:t>
            </a:r>
            <a:r>
              <a:rPr lang="en-US" dirty="0" err="1" smtClean="0"/>
              <a:t>ie</a:t>
            </a:r>
            <a:r>
              <a:rPr lang="en-US" dirty="0" smtClean="0"/>
              <a:t>, invalidate old cookie and create a new one) or use the existing session cookie (</a:t>
            </a:r>
            <a:r>
              <a:rPr lang="en-US" dirty="0" err="1" smtClean="0"/>
              <a:t>eg</a:t>
            </a:r>
            <a:r>
              <a:rPr lang="en-US" dirty="0" smtClean="0"/>
              <a:t>, the one set by the server when login page was retrieved with the first GET)</a:t>
            </a:r>
          </a:p>
          <a:p>
            <a:r>
              <a:rPr lang="en-US" dirty="0" smtClean="0"/>
              <a:t>Problem with re-using session cookies: make sure all the pages were served with HTTPS and not HTTP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use HTTPS for all pages, even the login one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o not use HTTP and then switch to HTTPS once login is done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356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cookies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828" y="1825624"/>
            <a:ext cx="11647918" cy="466063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 browser will store cookie values locally</a:t>
            </a:r>
          </a:p>
          <a:p>
            <a:r>
              <a:rPr lang="en-US" dirty="0" smtClean="0"/>
              <a:t>At each HTTP/S request, it will send the cookies in the HTTP headers</a:t>
            </a:r>
          </a:p>
          <a:p>
            <a:r>
              <a:rPr lang="en-US" dirty="0" smtClean="0"/>
              <a:t>Cookies are sent only to same server who asked to set them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cookies set from “</a:t>
            </a:r>
            <a:r>
              <a:rPr lang="en-US" i="1" dirty="0" smtClean="0"/>
              <a:t>foo.com</a:t>
            </a:r>
            <a:r>
              <a:rPr lang="en-US" dirty="0" smtClean="0"/>
              <a:t>” are not going to be sent when I do GET requests to “</a:t>
            </a:r>
            <a:r>
              <a:rPr lang="en-US" i="1" dirty="0" smtClean="0"/>
              <a:t>bar.org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JavaScript can read those cookie values on the browser</a:t>
            </a:r>
          </a:p>
          <a:p>
            <a:r>
              <a:rPr lang="en-US" dirty="0" smtClean="0"/>
              <a:t>What is the problem with it?</a:t>
            </a:r>
          </a:p>
          <a:p>
            <a:pPr lvl="1"/>
            <a:r>
              <a:rPr lang="en-US" dirty="0" smtClean="0"/>
              <a:t>You can fabricate a web site with JS that reads all cookies, and </a:t>
            </a:r>
            <a:r>
              <a:rPr lang="en-US" dirty="0" smtClean="0"/>
              <a:t>send them back to you, so that you can </a:t>
            </a:r>
            <a:r>
              <a:rPr lang="en-US" dirty="0" smtClean="0"/>
              <a:t>use them to access the user’s Google/Facebook/Bank </a:t>
            </a:r>
            <a:r>
              <a:rPr lang="en-US" dirty="0" smtClean="0"/>
              <a:t>accounts</a:t>
            </a:r>
            <a:endParaRPr lang="en-US" dirty="0" smtClean="0"/>
          </a:p>
          <a:p>
            <a:r>
              <a:rPr lang="en-US" dirty="0"/>
              <a:t>As cookies are arbitrary strings, they can be used to store data</a:t>
            </a:r>
          </a:p>
          <a:p>
            <a:pPr lvl="1"/>
            <a:r>
              <a:rPr lang="en-US" dirty="0"/>
              <a:t>usually up to 4K bytes per domain can be stored in a browser 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752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Expires / Secure / </a:t>
            </a:r>
            <a:r>
              <a:rPr lang="en-US" dirty="0" err="1" smtClean="0"/>
              <a:t>HttpOnly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400" y="1825625"/>
            <a:ext cx="11584800" cy="4351338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Set-Cookie: &lt;name&gt;=&lt;value&gt;; Expires=&lt;date&gt;; Secure; </a:t>
            </a:r>
            <a:r>
              <a:rPr lang="en-US" b="1" dirty="0" err="1" smtClean="0"/>
              <a:t>HttpOnly</a:t>
            </a:r>
            <a:endParaRPr lang="en-US" b="1" dirty="0" smtClean="0"/>
          </a:p>
          <a:p>
            <a:r>
              <a:rPr lang="en-US" i="1" dirty="0" smtClean="0"/>
              <a:t>Expires</a:t>
            </a:r>
            <a:r>
              <a:rPr lang="en-US" dirty="0" smtClean="0"/>
              <a:t>: for how long the cookie should be stored</a:t>
            </a:r>
          </a:p>
          <a:p>
            <a:r>
              <a:rPr lang="en-US" i="1" dirty="0" smtClean="0"/>
              <a:t>Secure</a:t>
            </a:r>
            <a:r>
              <a:rPr lang="en-US" dirty="0" smtClean="0"/>
              <a:t>: browser should send the cookie only over HTTPS, </a:t>
            </a:r>
            <a:r>
              <a:rPr lang="en-US" dirty="0" smtClean="0"/>
              <a:t>and NEVER on </a:t>
            </a:r>
            <a:r>
              <a:rPr lang="en-US" dirty="0" smtClean="0"/>
              <a:t>HTTP</a:t>
            </a:r>
          </a:p>
          <a:p>
            <a:pPr lvl="1"/>
            <a:r>
              <a:rPr lang="en-US" dirty="0" smtClean="0"/>
              <a:t>There are kinds of attacks to trick a page to make a HTTP toward the same server instead of HTTPS, and so could read authentication cookies in plain text on the network</a:t>
            </a:r>
          </a:p>
          <a:p>
            <a:r>
              <a:rPr lang="en-US" i="1" dirty="0" err="1" smtClean="0"/>
              <a:t>HttpOnly</a:t>
            </a:r>
            <a:r>
              <a:rPr lang="en-US" dirty="0" smtClean="0"/>
              <a:t>: do not allow JS in the browser to read such </a:t>
            </a:r>
            <a:r>
              <a:rPr lang="en-US" dirty="0" smtClean="0"/>
              <a:t>cookie</a:t>
            </a:r>
            <a:endParaRPr lang="en-US" dirty="0" smtClean="0"/>
          </a:p>
          <a:p>
            <a:pPr lvl="1"/>
            <a:r>
              <a:rPr lang="en-US" dirty="0" smtClean="0"/>
              <a:t>This is critical for authentication cookies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04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65125"/>
            <a:ext cx="4900749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Cookie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740" y="1825625"/>
            <a:ext cx="521391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Besides session/login cookies that have an expiration date, server can setup further cookies (</a:t>
            </a:r>
            <a:r>
              <a:rPr lang="en-US" dirty="0" err="1" smtClean="0"/>
              <a:t>ie</a:t>
            </a:r>
            <a:r>
              <a:rPr lang="en-US" dirty="0" smtClean="0"/>
              <a:t> Set-Cookie header)</a:t>
            </a:r>
          </a:p>
          <a:p>
            <a:r>
              <a:rPr lang="en-US" dirty="0" smtClean="0"/>
              <a:t>There are special laws regarding handling of cookies </a:t>
            </a:r>
          </a:p>
          <a:p>
            <a:r>
              <a:rPr lang="en-US" dirty="0" smtClean="0"/>
              <a:t>Why? Tracking and privacy concerns…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650" y="102325"/>
            <a:ext cx="6252756" cy="62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04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357" y="1825625"/>
            <a:ext cx="11737299" cy="471008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sites might rely on resources provided by other sites</a:t>
            </a:r>
          </a:p>
          <a:p>
            <a:pPr lvl="1"/>
            <a:r>
              <a:rPr lang="en-US" dirty="0" smtClean="0"/>
              <a:t>Images, JavaScript files, CSS files, etc.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Facebook “Like” button</a:t>
            </a:r>
          </a:p>
          <a:p>
            <a:r>
              <a:rPr lang="en-US" dirty="0" smtClean="0"/>
              <a:t>When you download a HTML page from domain X (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i="1" dirty="0" smtClean="0"/>
              <a:t>finn.no</a:t>
            </a:r>
            <a:r>
              <a:rPr lang="en-US" dirty="0" smtClean="0"/>
              <a:t>) which uses a resource from Y (</a:t>
            </a:r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i="1" dirty="0" smtClean="0"/>
              <a:t>facebook.com</a:t>
            </a:r>
            <a:r>
              <a:rPr lang="en-US" dirty="0" smtClean="0"/>
              <a:t>), the HTTP GET request for Y will include previous cookies from Y</a:t>
            </a:r>
          </a:p>
          <a:p>
            <a:r>
              <a:rPr lang="en-US" dirty="0" smtClean="0"/>
              <a:t>So, even if you are logged out from Facebook, FB can know which pages you visit (as long as they do use FB resources</a:t>
            </a:r>
            <a:r>
              <a:rPr lang="en-US" dirty="0" smtClean="0"/>
              <a:t>), as can have permanent cookies stored on your browser and not related to a current session on FB</a:t>
            </a:r>
            <a:endParaRPr lang="en-US" dirty="0" smtClean="0"/>
          </a:p>
          <a:p>
            <a:r>
              <a:rPr lang="en-US" dirty="0" smtClean="0"/>
              <a:t>Even worse, FB can track your browser even if you have never used FB!!! </a:t>
            </a:r>
          </a:p>
          <a:p>
            <a:r>
              <a:rPr lang="en-US" dirty="0" smtClean="0"/>
              <a:t>This happens by simply opening the page from X, no need to click anything!!!</a:t>
            </a:r>
          </a:p>
          <a:p>
            <a:r>
              <a:rPr lang="en-US" i="1" dirty="0" err="1" smtClean="0"/>
              <a:t>referer</a:t>
            </a:r>
            <a:r>
              <a:rPr lang="en-US" dirty="0" smtClean="0"/>
              <a:t> HTTP header: domain origin of request to Y from page not from Y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“</a:t>
            </a:r>
            <a:r>
              <a:rPr lang="en-US" dirty="0" err="1" smtClean="0"/>
              <a:t>Referer</a:t>
            </a:r>
            <a:r>
              <a:rPr lang="en-US" dirty="0" smtClean="0"/>
              <a:t>: X” is added when page loaded from X ask for resource in 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098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" y="163420"/>
            <a:ext cx="11839157" cy="5951630"/>
          </a:xfrm>
          <a:prstGeom prst="rect">
            <a:avLst/>
          </a:prstGeom>
        </p:spPr>
      </p:pic>
      <p:sp>
        <p:nvSpPr>
          <p:cNvPr id="2" name="Down Arrow 1"/>
          <p:cNvSpPr/>
          <p:nvPr/>
        </p:nvSpPr>
        <p:spPr>
          <a:xfrm rot="19599004">
            <a:off x="6908798" y="1037771"/>
            <a:ext cx="1159546" cy="1384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/>
          <p:cNvSpPr/>
          <p:nvPr/>
        </p:nvSpPr>
        <p:spPr>
          <a:xfrm rot="15126971">
            <a:off x="5036456" y="5609771"/>
            <a:ext cx="1159546" cy="1384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94800" y="5947080"/>
            <a:ext cx="299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this was in 2017, might have been removed/changed by now on Finn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191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CSRF </a:t>
            </a:r>
            <a:r>
              <a:rPr lang="en-US" dirty="0" smtClean="0"/>
              <a:t>and CORS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01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 and Cookies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0286" y="1825624"/>
            <a:ext cx="11647714" cy="4829175"/>
          </a:xfrm>
        </p:spPr>
        <p:txBody>
          <a:bodyPr/>
          <a:lstStyle/>
          <a:p>
            <a:r>
              <a:rPr lang="en-US" dirty="0" smtClean="0"/>
              <a:t>When browser requests resource for “</a:t>
            </a:r>
            <a:r>
              <a:rPr lang="en-US" i="1" dirty="0" smtClean="0"/>
              <a:t>foo.com</a:t>
            </a:r>
            <a:r>
              <a:rPr lang="en-US" dirty="0" smtClean="0"/>
              <a:t>”, all cookies set by that domain are sent in the headers, session ones included</a:t>
            </a:r>
          </a:p>
          <a:p>
            <a:r>
              <a:rPr lang="en-US" dirty="0" smtClean="0"/>
              <a:t>This applies also to AJAX requests made with </a:t>
            </a:r>
            <a:r>
              <a:rPr lang="en-US" dirty="0" err="1" smtClean="0"/>
              <a:t>XMLHttpRequest</a:t>
            </a:r>
            <a:endParaRPr lang="en-US" dirty="0" smtClean="0"/>
          </a:p>
          <a:p>
            <a:r>
              <a:rPr lang="en-US" i="1" dirty="0" smtClean="0"/>
              <a:t>Do you see the problem here?</a:t>
            </a:r>
          </a:p>
          <a:p>
            <a:r>
              <a:rPr lang="en-US" dirty="0" smtClean="0"/>
              <a:t>Cross-Site Request Forgery (CSRF) attack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212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r>
              <a:rPr lang="en-US" b="1" dirty="0" smtClean="0"/>
              <a:t>S</a:t>
            </a:r>
            <a:endParaRPr lang="en-U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21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72" y="537007"/>
            <a:ext cx="1617377" cy="121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dn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457" y="341394"/>
            <a:ext cx="2743654" cy="143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2572284" y="1234080"/>
            <a:ext cx="5853190" cy="0"/>
          </a:xfrm>
          <a:prstGeom prst="line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44928" y="312527"/>
            <a:ext cx="2746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Login to dnb.no</a:t>
            </a:r>
          </a:p>
          <a:p>
            <a:r>
              <a:rPr lang="en-US" sz="2400" i="1" dirty="0" smtClean="0"/>
              <a:t>Set-cookie</a:t>
            </a:r>
            <a:r>
              <a:rPr lang="en-US" sz="2400" dirty="0" smtClean="0"/>
              <a:t>: </a:t>
            </a:r>
            <a:r>
              <a:rPr lang="en-US" sz="2400" b="1" dirty="0" err="1" smtClean="0"/>
              <a:t>dnb</a:t>
            </a:r>
            <a:r>
              <a:rPr lang="en-US" sz="2400" b="1" dirty="0" smtClean="0"/>
              <a:t>=123</a:t>
            </a:r>
            <a:endParaRPr lang="en-US" sz="2400" b="1" dirty="0"/>
          </a:p>
        </p:txBody>
      </p:sp>
      <p:pic>
        <p:nvPicPr>
          <p:cNvPr id="1028" name="Picture 4" descr="Image result for devi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674" y="4469078"/>
            <a:ext cx="1970835" cy="197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72" y="4847978"/>
            <a:ext cx="1617377" cy="121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2572284" y="5808680"/>
            <a:ext cx="5853190" cy="0"/>
          </a:xfrm>
          <a:prstGeom prst="line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57249" y="2862906"/>
            <a:ext cx="4188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Malicious AJAX POST</a:t>
            </a:r>
          </a:p>
          <a:p>
            <a:r>
              <a:rPr lang="en-US" sz="2400" i="1" dirty="0" smtClean="0"/>
              <a:t>Cookie</a:t>
            </a:r>
            <a:r>
              <a:rPr lang="en-US" sz="2400" dirty="0" smtClean="0"/>
              <a:t>: </a:t>
            </a:r>
            <a:r>
              <a:rPr lang="en-US" sz="2400" b="1" dirty="0" err="1" smtClean="0"/>
              <a:t>dnb</a:t>
            </a:r>
            <a:r>
              <a:rPr lang="en-US" sz="2400" b="1" dirty="0" smtClean="0"/>
              <a:t>=123</a:t>
            </a:r>
          </a:p>
          <a:p>
            <a:r>
              <a:rPr lang="en-US" sz="2400" dirty="0" smtClean="0"/>
              <a:t>Transfer all money to Eve</a:t>
            </a:r>
            <a:endParaRPr lang="en-US" sz="2400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572284" y="1781007"/>
            <a:ext cx="5973510" cy="3480748"/>
          </a:xfrm>
          <a:prstGeom prst="line">
            <a:avLst/>
          </a:prstGeom>
          <a:ln w="6350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97328" y="4608351"/>
            <a:ext cx="4188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Visit malicious site, with malicious JavaScript automatically run on page load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8850481" y="1687768"/>
            <a:ext cx="19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www.dnb.no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650620" y="6209080"/>
            <a:ext cx="19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www.evil.no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6697" y="2867746"/>
            <a:ext cx="319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Example of CSRF attack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2592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007" y="365125"/>
            <a:ext cx="1174192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Cross-Origin Resource </a:t>
            </a:r>
            <a:r>
              <a:rPr lang="en-US" dirty="0" smtClean="0"/>
              <a:t>Sharing (CORS)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649" y="1825625"/>
            <a:ext cx="11622280" cy="478882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By default, browsers will allow only AJAX calls toward the same domain (</a:t>
            </a:r>
            <a:r>
              <a:rPr lang="en-US" dirty="0" err="1" smtClean="0"/>
              <a:t>ip:port</a:t>
            </a:r>
            <a:r>
              <a:rPr lang="en-US" dirty="0" smtClean="0"/>
              <a:t>) of where the JS was downloaded from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JS downloaded from </a:t>
            </a:r>
            <a:r>
              <a:rPr lang="en-US" i="1" dirty="0" smtClean="0"/>
              <a:t>evil.no</a:t>
            </a:r>
            <a:r>
              <a:rPr lang="en-US" dirty="0" smtClean="0"/>
              <a:t> can only do AJAX towards </a:t>
            </a:r>
            <a:r>
              <a:rPr lang="en-US" i="1" dirty="0" smtClean="0"/>
              <a:t>evil.no</a:t>
            </a:r>
          </a:p>
          <a:p>
            <a:r>
              <a:rPr lang="en-US" i="1" dirty="0" smtClean="0"/>
              <a:t>Access-Control-Allow-Origin</a:t>
            </a:r>
            <a:r>
              <a:rPr lang="en-US" dirty="0" smtClean="0"/>
              <a:t>: special HTTP header set by server to allow requests from other origins/servers</a:t>
            </a:r>
          </a:p>
          <a:p>
            <a:pPr lvl="1"/>
            <a:r>
              <a:rPr lang="en-US" dirty="0" smtClean="0"/>
              <a:t>“</a:t>
            </a:r>
            <a:r>
              <a:rPr lang="en-US" i="1" dirty="0" smtClean="0"/>
              <a:t>Access-Control-Allow-Origin: foo.com</a:t>
            </a:r>
            <a:r>
              <a:rPr lang="en-US" dirty="0" smtClean="0"/>
              <a:t>” allow only from “</a:t>
            </a:r>
            <a:r>
              <a:rPr lang="en-US" i="1" dirty="0" smtClean="0"/>
              <a:t>foo.com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“</a:t>
            </a:r>
            <a:r>
              <a:rPr lang="en-US" i="1" dirty="0" smtClean="0"/>
              <a:t>Access-Control-Allow-Origin: </a:t>
            </a:r>
            <a:r>
              <a:rPr lang="en-US" b="1" dirty="0" smtClean="0"/>
              <a:t>*</a:t>
            </a:r>
            <a:r>
              <a:rPr lang="en-US" dirty="0" smtClean="0"/>
              <a:t>” allow from anywhere (not really secure at all…)</a:t>
            </a:r>
          </a:p>
          <a:p>
            <a:r>
              <a:rPr lang="en-US" i="1" dirty="0" smtClean="0"/>
              <a:t>Origin</a:t>
            </a:r>
            <a:r>
              <a:rPr lang="en-US" dirty="0" smtClean="0"/>
              <a:t>: special HTTP header, set by browser when making request, specifying origin of the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927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35368"/>
            <a:ext cx="10706099" cy="6739772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 rot="18136179">
            <a:off x="5648769" y="3102124"/>
            <a:ext cx="1253753" cy="1499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rot="18136179">
            <a:off x="5648768" y="5442248"/>
            <a:ext cx="1253753" cy="1499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96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14" y="1773757"/>
            <a:ext cx="9288689" cy="4403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714" y="21130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Malicious page trying AJAX call toward your bank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9495" y="4419677"/>
            <a:ext cx="4109815" cy="2199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CORS will block the AJAX call… can see the error message in the Console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 rot="13425124">
            <a:off x="6613731" y="3624135"/>
            <a:ext cx="1432877" cy="872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28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CORS Not Enough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194" y="1825625"/>
            <a:ext cx="11665010" cy="2233627"/>
          </a:xfrm>
        </p:spPr>
        <p:txBody>
          <a:bodyPr/>
          <a:lstStyle/>
          <a:p>
            <a:r>
              <a:rPr lang="en-US" dirty="0" smtClean="0"/>
              <a:t>CORS can prevent malicious AJAX, but AJAX is not the only way to </a:t>
            </a:r>
            <a:r>
              <a:rPr lang="en-US" dirty="0" smtClean="0"/>
              <a:t>do HTTP </a:t>
            </a:r>
            <a:r>
              <a:rPr lang="en-US" dirty="0" smtClean="0"/>
              <a:t>calls in </a:t>
            </a:r>
            <a:r>
              <a:rPr lang="en-US" dirty="0" smtClean="0"/>
              <a:t>a browser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What about if Eve creates page with malicious HTML form toward a bank? </a:t>
            </a: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53824" y="4185748"/>
            <a:ext cx="11622281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evilForm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b="1" dirty="0" smtClean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action=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"http://dnb.no/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transferMoney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b="1" dirty="0" smtClean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method=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"POST"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"to"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"eve"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"amount"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value=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"1000"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701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Problems for Eve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736" y="1825625"/>
            <a:ext cx="11123064" cy="4351338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How to trick the user to </a:t>
            </a:r>
            <a:r>
              <a:rPr lang="en-US" b="1" dirty="0" smtClean="0"/>
              <a:t>click</a:t>
            </a:r>
            <a:r>
              <a:rPr lang="en-US" dirty="0" smtClean="0"/>
              <a:t> on the form to submit it?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How to </a:t>
            </a:r>
            <a:r>
              <a:rPr lang="en-US" b="1" dirty="0" smtClean="0"/>
              <a:t>hide</a:t>
            </a:r>
            <a:r>
              <a:rPr lang="en-US" dirty="0" smtClean="0"/>
              <a:t> the fact that there is such malicious form in the HTML page so that the user has no idea of what is going 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420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submit forms with JS…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83379"/>
            <a:ext cx="10515600" cy="2963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i="1" dirty="0" err="1" smtClean="0"/>
              <a:t>document.forms</a:t>
            </a:r>
            <a:r>
              <a:rPr lang="en-US" sz="4400" i="1" dirty="0" smtClean="0"/>
              <a:t>[“</a:t>
            </a:r>
            <a:r>
              <a:rPr lang="en-US" sz="4400" i="1" dirty="0" err="1" smtClean="0"/>
              <a:t>evilForm</a:t>
            </a:r>
            <a:r>
              <a:rPr lang="en-US" sz="4400" i="1" dirty="0" smtClean="0"/>
              <a:t>”].</a:t>
            </a:r>
            <a:r>
              <a:rPr lang="en-US" sz="4400" i="1" dirty="0"/>
              <a:t>submit</a:t>
            </a:r>
            <a:r>
              <a:rPr lang="en-US" sz="4400" i="1" dirty="0" smtClean="0"/>
              <a:t>();</a:t>
            </a:r>
          </a:p>
          <a:p>
            <a:pPr marL="0" indent="0">
              <a:buNone/>
            </a:pPr>
            <a:endParaRPr lang="en-US" sz="4400" dirty="0" smtClean="0"/>
          </a:p>
          <a:p>
            <a:pPr marL="0" indent="0">
              <a:buNone/>
            </a:pPr>
            <a:r>
              <a:rPr lang="en-US" sz="4400" dirty="0" smtClean="0"/>
              <a:t>Can execute it once page is loaded… </a:t>
            </a:r>
            <a:r>
              <a:rPr lang="en-US" sz="4400" dirty="0" err="1"/>
              <a:t>d</a:t>
            </a:r>
            <a:r>
              <a:rPr lang="en-US" sz="4400" dirty="0" err="1" smtClean="0"/>
              <a:t>’oh</a:t>
            </a:r>
            <a:r>
              <a:rPr lang="en-US" sz="4400" dirty="0" smtClean="0"/>
              <a:t>!!!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4696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Hiding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011" y="1905712"/>
            <a:ext cx="11528277" cy="4835273"/>
          </a:xfrm>
        </p:spPr>
        <p:txBody>
          <a:bodyPr>
            <a:normAutofit/>
          </a:bodyPr>
          <a:lstStyle/>
          <a:p>
            <a:r>
              <a:rPr lang="en-US" dirty="0" smtClean="0"/>
              <a:t>“</a:t>
            </a:r>
            <a:r>
              <a:rPr lang="en-US" i="1" dirty="0" err="1" smtClean="0"/>
              <a:t>display:none</a:t>
            </a:r>
            <a:r>
              <a:rPr lang="en-US" dirty="0" smtClean="0"/>
              <a:t>” </a:t>
            </a:r>
          </a:p>
          <a:p>
            <a:pPr lvl="1"/>
            <a:r>
              <a:rPr lang="en-US" dirty="0" smtClean="0"/>
              <a:t>can use CSS to hide the presence of HTML elements in the page…</a:t>
            </a:r>
            <a:endParaRPr lang="en-US" dirty="0"/>
          </a:p>
          <a:p>
            <a:r>
              <a:rPr lang="en-US" i="1" dirty="0"/>
              <a:t>&lt;iframe id="</a:t>
            </a:r>
            <a:r>
              <a:rPr lang="en-US" i="1" dirty="0" err="1"/>
              <a:t>invisibleFrame</a:t>
            </a:r>
            <a:r>
              <a:rPr lang="en-US" i="1" dirty="0"/>
              <a:t>" name="</a:t>
            </a:r>
            <a:r>
              <a:rPr lang="en-US" i="1" dirty="0" err="1"/>
              <a:t>invisibleFrame</a:t>
            </a:r>
            <a:r>
              <a:rPr lang="en-US" i="1" dirty="0"/>
              <a:t>" style="</a:t>
            </a:r>
            <a:r>
              <a:rPr lang="en-US" i="1" dirty="0" err="1"/>
              <a:t>display:none</a:t>
            </a:r>
            <a:r>
              <a:rPr lang="en-US" i="1" dirty="0"/>
              <a:t>"&gt;&lt;/iframe</a:t>
            </a:r>
            <a:r>
              <a:rPr lang="en-US" i="1" dirty="0" smtClean="0"/>
              <a:t>&gt;</a:t>
            </a:r>
          </a:p>
          <a:p>
            <a:r>
              <a:rPr lang="en-US" i="1" dirty="0"/>
              <a:t>&lt;form … target="</a:t>
            </a:r>
            <a:r>
              <a:rPr lang="en-US" i="1" dirty="0" err="1" smtClean="0"/>
              <a:t>invisibleFrame</a:t>
            </a:r>
            <a:r>
              <a:rPr lang="en-US" i="1" dirty="0" smtClean="0"/>
              <a:t>“&gt;</a:t>
            </a:r>
          </a:p>
          <a:p>
            <a:pPr lvl="1"/>
            <a:r>
              <a:rPr lang="en-US" dirty="0" smtClean="0"/>
              <a:t>can redirect output/result of the HTTP POST to an invisible frame 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89081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81" y="128187"/>
            <a:ext cx="11776105" cy="15625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malicious page with hidden 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12" y="1605230"/>
            <a:ext cx="7515225" cy="511073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3045519">
            <a:off x="8048882" y="3521898"/>
            <a:ext cx="1434109" cy="9896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06337" y="4183523"/>
            <a:ext cx="27856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Automatically submit the hidden form with JavaScript.. CORS is not going to help you here…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55059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CSRF Prevention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641" y="1825625"/>
            <a:ext cx="11853017" cy="485718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Using a cookie token for authentication is not enough for critical operations </a:t>
            </a:r>
          </a:p>
          <a:p>
            <a:r>
              <a:rPr lang="en-US" dirty="0" smtClean="0"/>
              <a:t>Need a </a:t>
            </a:r>
            <a:r>
              <a:rPr lang="en-US" i="1" dirty="0" smtClean="0"/>
              <a:t>second token </a:t>
            </a:r>
            <a:r>
              <a:rPr lang="en-US" dirty="0" smtClean="0"/>
              <a:t>which is </a:t>
            </a:r>
            <a:r>
              <a:rPr lang="en-US" b="1" dirty="0" smtClean="0"/>
              <a:t>NOT</a:t>
            </a:r>
            <a:r>
              <a:rPr lang="en-US" dirty="0" smtClean="0"/>
              <a:t> stored in a cookie, and added in the HTML/JS at each request</a:t>
            </a:r>
          </a:p>
          <a:p>
            <a:r>
              <a:rPr lang="en-US" dirty="0" smtClean="0"/>
              <a:t>Server will validate both tokens before accepting a request</a:t>
            </a:r>
          </a:p>
          <a:p>
            <a:r>
              <a:rPr lang="en-US" dirty="0" smtClean="0"/>
              <a:t>Details on how to handle such token depends on the framework used by the server, and how it generates the HTML pages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added as a secret, non-visible input in the HTML forms</a:t>
            </a:r>
          </a:p>
          <a:p>
            <a:r>
              <a:rPr lang="en-US" i="1" dirty="0" smtClean="0"/>
              <a:t>Eve will/should not be able  to read and use such second token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27123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69182"/>
            <a:ext cx="10515600" cy="1325563"/>
          </a:xfrm>
        </p:spPr>
        <p:txBody>
          <a:bodyPr/>
          <a:lstStyle/>
          <a:p>
            <a:r>
              <a:rPr lang="en-US" dirty="0" smtClean="0"/>
              <a:t>HTTP is Not Secure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5057" y="1898196"/>
            <a:ext cx="11821886" cy="348660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Messages in HTTP are not secure, because not encrypted</a:t>
            </a:r>
          </a:p>
          <a:p>
            <a:r>
              <a:rPr lang="en-US" dirty="0" smtClean="0"/>
              <a:t>HTTPS extends HTTP by using encryption on all messages</a:t>
            </a:r>
          </a:p>
          <a:p>
            <a:r>
              <a:rPr lang="en-US" dirty="0" smtClean="0"/>
              <a:t>Important to do for </a:t>
            </a:r>
            <a:r>
              <a:rPr lang="en-US" i="1" dirty="0" smtClean="0"/>
              <a:t>ALL</a:t>
            </a:r>
            <a:r>
              <a:rPr lang="en-US" dirty="0" smtClean="0"/>
              <a:t> kinds of communications, even if not critical</a:t>
            </a:r>
          </a:p>
          <a:p>
            <a:pPr lvl="1"/>
            <a:r>
              <a:rPr lang="en-US" dirty="0" smtClean="0"/>
              <a:t>Not just for authentication (login) in banks </a:t>
            </a:r>
            <a:r>
              <a:rPr lang="en-US" dirty="0" smtClean="0"/>
              <a:t>or other </a:t>
            </a:r>
            <a:r>
              <a:rPr lang="en-US" dirty="0" smtClean="0"/>
              <a:t>internet services </a:t>
            </a:r>
          </a:p>
          <a:p>
            <a:r>
              <a:rPr lang="en-US" dirty="0" smtClean="0"/>
              <a:t>Example, ISPs (</a:t>
            </a:r>
            <a:r>
              <a:rPr lang="en-US" dirty="0" err="1" smtClean="0"/>
              <a:t>eg</a:t>
            </a:r>
            <a:r>
              <a:rPr lang="en-US" dirty="0"/>
              <a:t> </a:t>
            </a:r>
            <a:r>
              <a:rPr lang="en-US" dirty="0" smtClean="0"/>
              <a:t>Comcast) can inject ads in web pages </a:t>
            </a:r>
          </a:p>
          <a:p>
            <a:pPr lvl="1"/>
            <a:r>
              <a:rPr lang="en-US" dirty="0" smtClean="0"/>
              <a:t>ISP -&gt; Internet Service Provider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138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Next Week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8" y="1690687"/>
            <a:ext cx="3910872" cy="5056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4024" y="1864298"/>
            <a:ext cx="717804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Book </a:t>
            </a:r>
            <a:r>
              <a:rPr lang="en-US" sz="3200" dirty="0" smtClean="0"/>
              <a:t>pages: 334-338, 342-348, 356, 364-367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Note: when I tell you to </a:t>
            </a:r>
            <a:r>
              <a:rPr lang="en-US" sz="3200" b="1" dirty="0" smtClean="0"/>
              <a:t>study</a:t>
            </a:r>
            <a:r>
              <a:rPr lang="en-US" sz="3200" dirty="0" smtClean="0"/>
              <a:t> some specific pages in the book, it would be good if you also </a:t>
            </a:r>
            <a:r>
              <a:rPr lang="en-US" sz="3200" i="1" dirty="0" smtClean="0"/>
              <a:t>read</a:t>
            </a:r>
            <a:r>
              <a:rPr lang="en-US" sz="3200" dirty="0" smtClean="0"/>
              <a:t> the other pages in the same chapter at least once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Exercises for Lesson 9</a:t>
            </a:r>
            <a:r>
              <a:rPr lang="en-US" sz="3200" dirty="0" smtClean="0"/>
              <a:t> </a:t>
            </a:r>
            <a:r>
              <a:rPr lang="en-US" sz="3200" dirty="0"/>
              <a:t>on </a:t>
            </a:r>
            <a:r>
              <a:rPr lang="en-US" sz="3200" dirty="0" smtClean="0"/>
              <a:t>GitHub repository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8255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1" y="193674"/>
            <a:ext cx="11710694" cy="192276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What would be the point of encrypting pages of a newspaper?</a:t>
            </a:r>
          </a:p>
          <a:p>
            <a:r>
              <a:rPr lang="en-US" dirty="0" smtClean="0"/>
              <a:t>If not encrypted (</a:t>
            </a:r>
            <a:r>
              <a:rPr lang="en-US" dirty="0" err="1" smtClean="0"/>
              <a:t>ie</a:t>
            </a:r>
            <a:r>
              <a:rPr lang="en-US" dirty="0" smtClean="0"/>
              <a:t> HTTP instead of HTTPS) anyone between you and the target server can alter the payload of the messages…</a:t>
            </a:r>
            <a:endParaRPr lang="en-US" dirty="0"/>
          </a:p>
        </p:txBody>
      </p:sp>
      <p:pic>
        <p:nvPicPr>
          <p:cNvPr id="4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11" y="3252550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wifi rou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138" y="3252550"/>
            <a:ext cx="1098444" cy="82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752" y="3313360"/>
            <a:ext cx="1647615" cy="70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serv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153" y="3243498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1498715" y="3097066"/>
            <a:ext cx="1468423" cy="0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065582" y="3057196"/>
            <a:ext cx="1468423" cy="0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76797" y="2967455"/>
            <a:ext cx="2955068" cy="0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376798" y="4326235"/>
            <a:ext cx="3023434" cy="0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4044248" y="4326235"/>
            <a:ext cx="1511089" cy="0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456049" y="4326235"/>
            <a:ext cx="1511089" cy="0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933842" y="5177251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Modified HTML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967138" y="4456402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 </a:t>
            </a:r>
            <a:r>
              <a:rPr lang="en-US" dirty="0" err="1" smtClean="0"/>
              <a:t>WiFi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994328" y="4456402"/>
            <a:ext cx="93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ISP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828526" y="4456402"/>
            <a:ext cx="71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Vg.no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62057" y="2562728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 GET vg.no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330725" y="4456402"/>
            <a:ext cx="1545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HTML of vg.no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257260" y="5685015"/>
            <a:ext cx="2972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Modify the HTML payload content of the HTTP response, </a:t>
            </a:r>
            <a:r>
              <a:rPr lang="en-US" dirty="0" err="1" smtClean="0"/>
              <a:t>eg</a:t>
            </a:r>
            <a:r>
              <a:rPr lang="en-US" dirty="0" smtClean="0"/>
              <a:t>, by injecting ads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2400" y="4608802"/>
            <a:ext cx="15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Computer</a:t>
            </a:r>
            <a:endParaRPr lang="en-US" dirty="0"/>
          </a:p>
        </p:txBody>
      </p:sp>
      <p:cxnSp>
        <p:nvCxnSpPr>
          <p:cNvPr id="34" name="Straight Connector 33"/>
          <p:cNvCxnSpPr>
            <a:endCxn id="25" idx="0"/>
          </p:cNvCxnSpPr>
          <p:nvPr/>
        </p:nvCxnSpPr>
        <p:spPr>
          <a:xfrm>
            <a:off x="2187723" y="4366105"/>
            <a:ext cx="567819" cy="81114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25" idx="3"/>
          </p:cNvCxnSpPr>
          <p:nvPr/>
        </p:nvCxnSpPr>
        <p:spPr>
          <a:xfrm flipH="1">
            <a:off x="3577241" y="4338847"/>
            <a:ext cx="1216951" cy="102307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Up Arrow 39"/>
          <p:cNvSpPr/>
          <p:nvPr/>
        </p:nvSpPr>
        <p:spPr>
          <a:xfrm>
            <a:off x="6221243" y="4888269"/>
            <a:ext cx="484632" cy="7967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5882" y="4955900"/>
            <a:ext cx="1828699" cy="1151457"/>
          </a:xfrm>
          <a:prstGeom prst="rect">
            <a:avLst/>
          </a:prstGeom>
        </p:spPr>
      </p:pic>
      <p:pic>
        <p:nvPicPr>
          <p:cNvPr id="1026" name="Picture 2" descr="Image result for adwar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600" y="5546583"/>
            <a:ext cx="1323636" cy="9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298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TLS/SSL Digital Certificates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181" y="1825625"/>
            <a:ext cx="11046619" cy="478027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When using HTTPS to a server, first download a digital certificate </a:t>
            </a:r>
          </a:p>
          <a:p>
            <a:r>
              <a:rPr lang="en-US" dirty="0"/>
              <a:t>D</a:t>
            </a:r>
            <a:r>
              <a:rPr lang="en-US" dirty="0" smtClean="0"/>
              <a:t>igital Certificate (DC) contains: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domain name (</a:t>
            </a:r>
            <a:r>
              <a:rPr lang="en-US" dirty="0" err="1" smtClean="0"/>
              <a:t>eg</a:t>
            </a:r>
            <a:r>
              <a:rPr lang="en-US" dirty="0" smtClean="0"/>
              <a:t>. www.facebook.com)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trusted </a:t>
            </a:r>
            <a:r>
              <a:rPr lang="en-US" dirty="0"/>
              <a:t>certificate authority (CA</a:t>
            </a:r>
            <a:r>
              <a:rPr lang="en-US" dirty="0" smtClean="0"/>
              <a:t>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server's </a:t>
            </a:r>
            <a:r>
              <a:rPr lang="en-US" i="1" dirty="0" smtClean="0"/>
              <a:t>public </a:t>
            </a:r>
            <a:r>
              <a:rPr lang="en-US" i="1" dirty="0"/>
              <a:t>encryption </a:t>
            </a:r>
            <a:r>
              <a:rPr lang="en-US" i="1" dirty="0" smtClean="0"/>
              <a:t>key</a:t>
            </a:r>
            <a:r>
              <a:rPr lang="en-US" dirty="0" smtClean="0"/>
              <a:t>, </a:t>
            </a:r>
            <a:r>
              <a:rPr lang="en-US" dirty="0" err="1" smtClean="0"/>
              <a:t>ie</a:t>
            </a:r>
            <a:r>
              <a:rPr lang="en-US" dirty="0" smtClean="0"/>
              <a:t> RSA algorithm</a:t>
            </a:r>
            <a:endParaRPr lang="en-US" i="1" dirty="0" smtClean="0"/>
          </a:p>
          <a:p>
            <a:r>
              <a:rPr lang="en-US" dirty="0" smtClean="0"/>
              <a:t>Certificates have expiration time</a:t>
            </a:r>
          </a:p>
          <a:p>
            <a:r>
              <a:rPr lang="en-US" dirty="0" smtClean="0"/>
              <a:t>The certificates themselves are signed, with the OS having public keys to check their integrity , </a:t>
            </a:r>
            <a:r>
              <a:rPr lang="en-US" dirty="0" err="1" smtClean="0"/>
              <a:t>ie</a:t>
            </a:r>
            <a:r>
              <a:rPr lang="en-US" dirty="0" smtClean="0"/>
              <a:t> they are signed with the private keys of the 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9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557" y="1825624"/>
            <a:ext cx="11699193" cy="4840096"/>
          </a:xfrm>
        </p:spPr>
        <p:txBody>
          <a:bodyPr/>
          <a:lstStyle/>
          <a:p>
            <a:r>
              <a:rPr lang="en-US" dirty="0" smtClean="0"/>
              <a:t>Eve would not be able to forge a DC for </a:t>
            </a:r>
            <a:r>
              <a:rPr lang="en-US" i="1" dirty="0" smtClean="0"/>
              <a:t>www.facebook.com</a:t>
            </a:r>
            <a:r>
              <a:rPr lang="en-US" dirty="0" smtClean="0"/>
              <a:t> (</a:t>
            </a:r>
            <a:r>
              <a:rPr lang="en-US" dirty="0" err="1" smtClean="0"/>
              <a:t>eg</a:t>
            </a:r>
            <a:r>
              <a:rPr lang="en-US" dirty="0" smtClean="0"/>
              <a:t> needed for her phishing attacks), because she would need to sign it with the private key of a CA</a:t>
            </a:r>
          </a:p>
          <a:p>
            <a:r>
              <a:rPr lang="en-US" dirty="0" smtClean="0"/>
              <a:t>Note: this is secure only as long as one can </a:t>
            </a:r>
            <a:r>
              <a:rPr lang="en-US" i="1" dirty="0" smtClean="0"/>
              <a:t>trust </a:t>
            </a:r>
            <a:r>
              <a:rPr lang="en-US" dirty="0" smtClean="0"/>
              <a:t>the CAs, but some of those have been compromised in the past…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431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58" y="1166348"/>
            <a:ext cx="10385321" cy="5596401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 rot="19132252">
            <a:off x="1369330" y="401631"/>
            <a:ext cx="733428" cy="8071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20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268" y="248184"/>
            <a:ext cx="6648450" cy="64389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4920" y="914400"/>
            <a:ext cx="4970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if </a:t>
            </a:r>
            <a:r>
              <a:rPr lang="en-US" sz="3200" dirty="0" smtClean="0"/>
              <a:t>browser detects </a:t>
            </a:r>
            <a:r>
              <a:rPr lang="en-US" sz="3200" dirty="0"/>
              <a:t>that the certificate is invalid</a:t>
            </a:r>
            <a:r>
              <a:rPr lang="en-US" sz="3200" dirty="0" smtClean="0"/>
              <a:t>? 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2073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9529</TotalTime>
  <Words>2415</Words>
  <Application>Microsoft Office PowerPoint</Application>
  <PresentationFormat>Widescreen</PresentationFormat>
  <Paragraphs>229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Courier New</vt:lpstr>
      <vt:lpstr>Office Theme</vt:lpstr>
      <vt:lpstr>TK2100: Informasjonssikkerhet  Lesson 09: HTTPS and Sessions</vt:lpstr>
      <vt:lpstr>Goals</vt:lpstr>
      <vt:lpstr>HTTPS</vt:lpstr>
      <vt:lpstr>HTTP is Not Secure</vt:lpstr>
      <vt:lpstr>PowerPoint Presentation</vt:lpstr>
      <vt:lpstr>TLS/SSL Digital Certificates</vt:lpstr>
      <vt:lpstr>Cont.</vt:lpstr>
      <vt:lpstr>PowerPoint Presentation</vt:lpstr>
      <vt:lpstr>PowerPoint Presentation</vt:lpstr>
      <vt:lpstr>If Certification Fails</vt:lpstr>
      <vt:lpstr>Login</vt:lpstr>
      <vt:lpstr>Authentication/Authorization</vt:lpstr>
      <vt:lpstr>Authentication/Authorization failures</vt:lpstr>
      <vt:lpstr>Blacklisting vs Whitelisting</vt:lpstr>
      <vt:lpstr>Authentication: first steps</vt:lpstr>
      <vt:lpstr>Ids and Passwords</vt:lpstr>
      <vt:lpstr>How to implement a login mechanism?</vt:lpstr>
      <vt:lpstr>Awful Solution</vt:lpstr>
      <vt:lpstr>POST and Cookies</vt:lpstr>
      <vt:lpstr>Login with Cookies</vt:lpstr>
      <vt:lpstr>PowerPoint Presentation</vt:lpstr>
      <vt:lpstr>Cookies and Sessions</vt:lpstr>
      <vt:lpstr>Storing cookies</vt:lpstr>
      <vt:lpstr>Expires / Secure / HttpOnly</vt:lpstr>
      <vt:lpstr>Cookie Tracking</vt:lpstr>
      <vt:lpstr>Tracking</vt:lpstr>
      <vt:lpstr>PowerPoint Presentation</vt:lpstr>
      <vt:lpstr>CSRF and CORS</vt:lpstr>
      <vt:lpstr>AJAX and Cookies</vt:lpstr>
      <vt:lpstr>PowerPoint Presentation</vt:lpstr>
      <vt:lpstr>Cross-Origin Resource Sharing (CORS)</vt:lpstr>
      <vt:lpstr>PowerPoint Presentation</vt:lpstr>
      <vt:lpstr>Malicious page trying AJAX call toward your bank</vt:lpstr>
      <vt:lpstr>CORS Not Enough</vt:lpstr>
      <vt:lpstr>Two Problems for Eve</vt:lpstr>
      <vt:lpstr>Can submit forms with JS…</vt:lpstr>
      <vt:lpstr>CSS Hiding</vt:lpstr>
      <vt:lpstr>Example of malicious page with hidden form</vt:lpstr>
      <vt:lpstr>CSRF Prevention</vt:lpstr>
      <vt:lpstr>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501</cp:revision>
  <cp:lastPrinted>2018-01-15T20:28:34Z</cp:lastPrinted>
  <dcterms:created xsi:type="dcterms:W3CDTF">2017-12-10T14:32:25Z</dcterms:created>
  <dcterms:modified xsi:type="dcterms:W3CDTF">2018-04-06T07:34:16Z</dcterms:modified>
</cp:coreProperties>
</file>